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17" autoAdjust="0"/>
  </p:normalViewPr>
  <p:slideViewPr>
    <p:cSldViewPr snapToGrid="0">
      <p:cViewPr varScale="1">
        <p:scale>
          <a:sx n="108" d="100"/>
          <a:sy n="108" d="100"/>
        </p:scale>
        <p:origin x="174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587058-ABBB-4024-857A-159187BEDC94}" type="datetimeFigureOut">
              <a:rPr lang="da-DK" smtClean="0"/>
              <a:t>16-08-2023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907339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587058-ABBB-4024-857A-159187BEDC94}" type="datetimeFigureOut">
              <a:rPr lang="da-DK" smtClean="0"/>
              <a:t>16-08-2023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425464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587058-ABBB-4024-857A-159187BEDC94}" type="datetimeFigureOut">
              <a:rPr lang="da-DK" smtClean="0"/>
              <a:t>16-08-2023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2245820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587058-ABBB-4024-857A-159187BEDC94}" type="datetimeFigureOut">
              <a:rPr lang="da-DK" smtClean="0"/>
              <a:t>16-08-2023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806454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587058-ABBB-4024-857A-159187BEDC94}" type="datetimeFigureOut">
              <a:rPr lang="da-DK" smtClean="0"/>
              <a:t>16-08-2023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947183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587058-ABBB-4024-857A-159187BEDC94}" type="datetimeFigureOut">
              <a:rPr lang="da-DK" smtClean="0"/>
              <a:t>16-08-2023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1985016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587058-ABBB-4024-857A-159187BEDC94}" type="datetimeFigureOut">
              <a:rPr lang="da-DK" smtClean="0"/>
              <a:t>16-08-2023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1300078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8587058-ABBB-4024-857A-159187BEDC94}" type="datetimeFigureOut">
              <a:rPr lang="da-DK" smtClean="0"/>
              <a:t>16-08-2023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3233791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8587058-ABBB-4024-857A-159187BEDC94}" type="datetimeFigureOut">
              <a:rPr lang="da-DK" smtClean="0"/>
              <a:t>16-08-2023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4039901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587058-ABBB-4024-857A-159187BEDC94}" type="datetimeFigureOut">
              <a:rPr lang="da-DK" smtClean="0"/>
              <a:t>16-08-2023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377057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587058-ABBB-4024-857A-159187BEDC94}" type="datetimeFigureOut">
              <a:rPr lang="da-DK" smtClean="0"/>
              <a:t>16-08-2023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57D5DCC0-D70F-4430-A6C1-6FC758F8F4FC}" type="slidenum">
              <a:rPr lang="da-DK" smtClean="0"/>
              <a:t>‹#›</a:t>
            </a:fld>
            <a:endParaRPr lang="da-DK"/>
          </a:p>
        </p:txBody>
      </p:sp>
    </p:spTree>
    <p:extLst>
      <p:ext uri="{BB962C8B-B14F-4D97-AF65-F5344CB8AC3E}">
        <p14:creationId xmlns:p14="http://schemas.microsoft.com/office/powerpoint/2010/main" val="3831298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587058-ABBB-4024-857A-159187BEDC94}" type="datetimeFigureOut">
              <a:rPr lang="da-DK" smtClean="0"/>
              <a:t>16-08-2023</a:t>
            </a:fld>
            <a:endParaRPr lang="da-DK"/>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D5DCC0-D70F-4430-A6C1-6FC758F8F4FC}" type="slidenum">
              <a:rPr lang="da-DK" smtClean="0"/>
              <a:t>‹#›</a:t>
            </a:fld>
            <a:endParaRPr lang="da-DK"/>
          </a:p>
        </p:txBody>
      </p:sp>
    </p:spTree>
    <p:extLst>
      <p:ext uri="{BB962C8B-B14F-4D97-AF65-F5344CB8AC3E}">
        <p14:creationId xmlns:p14="http://schemas.microsoft.com/office/powerpoint/2010/main" val="41182878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da-DK"/>
              <a:t>Values &amp; Spirituality in Leadership</a:t>
            </a:r>
            <a:br>
              <a:rPr lang="da-DK"/>
            </a:br>
            <a:endParaRPr lang="da-DK" dirty="0"/>
          </a:p>
        </p:txBody>
      </p:sp>
      <p:sp>
        <p:nvSpPr>
          <p:cNvPr id="3" name="Subtitle 2"/>
          <p:cNvSpPr>
            <a:spLocks noGrp="1"/>
          </p:cNvSpPr>
          <p:nvPr>
            <p:ph type="subTitle" idx="1"/>
          </p:nvPr>
        </p:nvSpPr>
        <p:spPr/>
        <p:txBody>
          <a:bodyPr/>
          <a:lstStyle/>
          <a:p>
            <a:r>
              <a:rPr lang="en-US" dirty="0"/>
              <a:t>Peter Pruzan  </a:t>
            </a:r>
          </a:p>
          <a:p>
            <a:r>
              <a:rPr lang="de-DE" dirty="0"/>
              <a:t>Prof. Emeritus, </a:t>
            </a:r>
            <a:r>
              <a:rPr lang="de-DE" dirty="0" err="1"/>
              <a:t>Sc.D</a:t>
            </a:r>
            <a:r>
              <a:rPr lang="de-DE" dirty="0"/>
              <a:t>. &amp; </a:t>
            </a:r>
            <a:r>
              <a:rPr lang="de-DE" dirty="0" err="1"/>
              <a:t>Ph.D</a:t>
            </a:r>
            <a:r>
              <a:rPr lang="de-DE" dirty="0"/>
              <a:t>., CBS</a:t>
            </a:r>
          </a:p>
          <a:p>
            <a:endParaRPr lang="da-DK" dirty="0"/>
          </a:p>
        </p:txBody>
      </p:sp>
    </p:spTree>
    <p:extLst>
      <p:ext uri="{BB962C8B-B14F-4D97-AF65-F5344CB8AC3E}">
        <p14:creationId xmlns:p14="http://schemas.microsoft.com/office/powerpoint/2010/main" val="3438727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dirty="0"/>
              <a:t>Warming up – </a:t>
            </a:r>
            <a:r>
              <a:rPr lang="da-DK" dirty="0" err="1"/>
              <a:t>Questions</a:t>
            </a:r>
            <a:r>
              <a:rPr lang="da-DK" dirty="0"/>
              <a:t> as to Companies</a:t>
            </a:r>
          </a:p>
        </p:txBody>
      </p:sp>
      <p:sp>
        <p:nvSpPr>
          <p:cNvPr id="3" name="Content Placeholder 2"/>
          <p:cNvSpPr>
            <a:spLocks noGrp="1"/>
          </p:cNvSpPr>
          <p:nvPr>
            <p:ph idx="1"/>
          </p:nvPr>
        </p:nvSpPr>
        <p:spPr/>
        <p:txBody>
          <a:bodyPr/>
          <a:lstStyle/>
          <a:p>
            <a:r>
              <a:rPr lang="da-DK" dirty="0" err="1"/>
              <a:t>What</a:t>
            </a:r>
            <a:r>
              <a:rPr lang="da-DK" dirty="0"/>
              <a:t> is a </a:t>
            </a:r>
            <a:r>
              <a:rPr lang="da-DK" dirty="0" err="1"/>
              <a:t>company</a:t>
            </a:r>
            <a:r>
              <a:rPr lang="da-DK" dirty="0"/>
              <a:t>?</a:t>
            </a:r>
          </a:p>
          <a:p>
            <a:r>
              <a:rPr lang="da-DK" dirty="0"/>
              <a:t>Is it an </a:t>
            </a:r>
            <a:r>
              <a:rPr lang="da-DK" dirty="0" err="1"/>
              <a:t>Artefact</a:t>
            </a:r>
            <a:r>
              <a:rPr lang="da-DK" dirty="0"/>
              <a:t>? Technology? Logo? Products, Patents? </a:t>
            </a:r>
            <a:r>
              <a:rPr lang="da-DK" dirty="0" err="1"/>
              <a:t>Employees</a:t>
            </a:r>
            <a:r>
              <a:rPr lang="da-DK" dirty="0"/>
              <a:t>? </a:t>
            </a:r>
          </a:p>
          <a:p>
            <a:r>
              <a:rPr lang="da-DK" dirty="0"/>
              <a:t>Is it a ‘</a:t>
            </a:r>
            <a:r>
              <a:rPr lang="da-DK" dirty="0" err="1"/>
              <a:t>money</a:t>
            </a:r>
            <a:r>
              <a:rPr lang="da-DK" dirty="0"/>
              <a:t> </a:t>
            </a:r>
            <a:r>
              <a:rPr lang="da-DK" dirty="0" err="1"/>
              <a:t>machine</a:t>
            </a:r>
            <a:r>
              <a:rPr lang="da-DK" dirty="0"/>
              <a:t>’? A </a:t>
            </a:r>
            <a:r>
              <a:rPr lang="da-DK" dirty="0" err="1"/>
              <a:t>local</a:t>
            </a:r>
            <a:r>
              <a:rPr lang="da-DK" dirty="0"/>
              <a:t> society of human </a:t>
            </a:r>
            <a:r>
              <a:rPr lang="da-DK" dirty="0" err="1"/>
              <a:t>beings</a:t>
            </a:r>
            <a:r>
              <a:rPr lang="da-DK" dirty="0"/>
              <a:t>? </a:t>
            </a:r>
            <a:r>
              <a:rPr lang="da-DK" dirty="0" err="1"/>
              <a:t>Stakeholders</a:t>
            </a:r>
            <a:r>
              <a:rPr lang="da-DK" dirty="0"/>
              <a:t>? A </a:t>
            </a:r>
            <a:r>
              <a:rPr lang="da-DK" dirty="0" err="1"/>
              <a:t>citizen</a:t>
            </a:r>
            <a:r>
              <a:rPr lang="da-DK" dirty="0"/>
              <a:t> in the society?</a:t>
            </a:r>
          </a:p>
          <a:p>
            <a:r>
              <a:rPr lang="da-DK" dirty="0"/>
              <a:t>Can a </a:t>
            </a:r>
            <a:r>
              <a:rPr lang="da-DK" dirty="0" err="1"/>
              <a:t>company</a:t>
            </a:r>
            <a:r>
              <a:rPr lang="da-DK" dirty="0"/>
              <a:t> have Values?  Visions?  </a:t>
            </a:r>
            <a:r>
              <a:rPr lang="da-DK" dirty="0" err="1"/>
              <a:t>Virtues</a:t>
            </a:r>
            <a:r>
              <a:rPr lang="da-DK" dirty="0"/>
              <a:t>?</a:t>
            </a:r>
          </a:p>
          <a:p>
            <a:endParaRPr lang="da-DK" dirty="0"/>
          </a:p>
        </p:txBody>
      </p:sp>
    </p:spTree>
    <p:extLst>
      <p:ext uri="{BB962C8B-B14F-4D97-AF65-F5344CB8AC3E}">
        <p14:creationId xmlns:p14="http://schemas.microsoft.com/office/powerpoint/2010/main" val="215109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da-DK" sz="3600" dirty="0"/>
              <a:t>Warming up: Development in </a:t>
            </a:r>
            <a:r>
              <a:rPr lang="da-DK" sz="3600" dirty="0" err="1"/>
              <a:t>God’s</a:t>
            </a:r>
            <a:r>
              <a:rPr lang="da-DK" sz="3600" dirty="0"/>
              <a:t> –and the </a:t>
            </a:r>
            <a:r>
              <a:rPr lang="da-DK" sz="3600" dirty="0" err="1"/>
              <a:t>Free</a:t>
            </a:r>
            <a:r>
              <a:rPr lang="da-DK" sz="3600" dirty="0"/>
              <a:t> </a:t>
            </a:r>
            <a:r>
              <a:rPr lang="da-DK" sz="3600" dirty="0" err="1"/>
              <a:t>Market’s</a:t>
            </a:r>
            <a:r>
              <a:rPr lang="da-DK" sz="3600" dirty="0"/>
              <a:t> </a:t>
            </a:r>
            <a:r>
              <a:rPr lang="da-DK" sz="3600" dirty="0" err="1"/>
              <a:t>Own</a:t>
            </a:r>
            <a:r>
              <a:rPr lang="da-DK" sz="3600" dirty="0"/>
              <a:t> Country; </a:t>
            </a:r>
            <a:r>
              <a:rPr lang="da-DK" sz="3600" u="sng" dirty="0"/>
              <a:t>2021</a:t>
            </a:r>
          </a:p>
        </p:txBody>
      </p:sp>
      <p:sp>
        <p:nvSpPr>
          <p:cNvPr id="3" name="Content Placeholder 2"/>
          <p:cNvSpPr>
            <a:spLocks noGrp="1"/>
          </p:cNvSpPr>
          <p:nvPr>
            <p:ph idx="1"/>
          </p:nvPr>
        </p:nvSpPr>
        <p:spPr/>
        <p:txBody>
          <a:bodyPr>
            <a:normAutofit lnSpcReduction="10000"/>
          </a:bodyPr>
          <a:lstStyle/>
          <a:p>
            <a:r>
              <a:rPr lang="en-US" dirty="0"/>
              <a:t>Since 1979, the top 1% saw their wages grow by 119% and the top 0.1% by 389%. Wages for the bottom 90% only grew 28%</a:t>
            </a:r>
          </a:p>
          <a:p>
            <a:r>
              <a:rPr lang="en-US" dirty="0"/>
              <a:t>The top 1% of earners held 27% of the nation's wealth, a larger share than the middle 60% of U.S. households</a:t>
            </a:r>
          </a:p>
          <a:p>
            <a:r>
              <a:rPr lang="en-US" dirty="0"/>
              <a:t>The average CEO earned 27.8 million </a:t>
            </a:r>
            <a:r>
              <a:rPr lang="en-US" dirty="0" err="1"/>
              <a:t>USDollars</a:t>
            </a:r>
            <a:r>
              <a:rPr lang="en-US" dirty="0"/>
              <a:t>, 399 times more than a typical worker</a:t>
            </a:r>
            <a:endParaRPr lang="da-DK" dirty="0"/>
          </a:p>
          <a:p>
            <a:r>
              <a:rPr lang="da-DK" dirty="0"/>
              <a:t>37.9 million Americans </a:t>
            </a:r>
            <a:r>
              <a:rPr lang="da-DK" dirty="0" err="1"/>
              <a:t>lived</a:t>
            </a:r>
            <a:r>
              <a:rPr lang="da-DK" dirty="0"/>
              <a:t> in </a:t>
            </a:r>
            <a:r>
              <a:rPr lang="da-DK" dirty="0" err="1"/>
              <a:t>poverty</a:t>
            </a:r>
            <a:r>
              <a:rPr lang="da-DK" dirty="0"/>
              <a:t> (11.6% of population), </a:t>
            </a:r>
            <a:r>
              <a:rPr lang="da-DK" dirty="0" err="1"/>
              <a:t>substantially</a:t>
            </a:r>
            <a:r>
              <a:rPr lang="da-DK" dirty="0"/>
              <a:t> </a:t>
            </a:r>
            <a:r>
              <a:rPr lang="da-DK" dirty="0" err="1"/>
              <a:t>higher</a:t>
            </a:r>
            <a:r>
              <a:rPr lang="da-DK" dirty="0"/>
              <a:t> </a:t>
            </a:r>
            <a:r>
              <a:rPr lang="da-DK" dirty="0" err="1"/>
              <a:t>than</a:t>
            </a:r>
            <a:r>
              <a:rPr lang="da-DK" dirty="0"/>
              <a:t> </a:t>
            </a:r>
            <a:r>
              <a:rPr lang="da-DK" dirty="0" err="1"/>
              <a:t>other</a:t>
            </a:r>
            <a:r>
              <a:rPr lang="da-DK" dirty="0"/>
              <a:t> OECD </a:t>
            </a:r>
            <a:r>
              <a:rPr lang="da-DK" dirty="0" err="1"/>
              <a:t>countries</a:t>
            </a:r>
            <a:endParaRPr lang="da-DK" dirty="0"/>
          </a:p>
        </p:txBody>
      </p:sp>
    </p:spTree>
    <p:extLst>
      <p:ext uri="{BB962C8B-B14F-4D97-AF65-F5344CB8AC3E}">
        <p14:creationId xmlns:p14="http://schemas.microsoft.com/office/powerpoint/2010/main" val="388311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dirty="0"/>
              <a:t>Warming up (</a:t>
            </a:r>
            <a:r>
              <a:rPr lang="da-DK" dirty="0" err="1"/>
              <a:t>continued</a:t>
            </a:r>
            <a:r>
              <a:rPr lang="da-DK" dirty="0"/>
              <a:t>)</a:t>
            </a:r>
          </a:p>
        </p:txBody>
      </p:sp>
      <p:sp>
        <p:nvSpPr>
          <p:cNvPr id="3" name="Content Placeholder 2"/>
          <p:cNvSpPr>
            <a:spLocks noGrp="1"/>
          </p:cNvSpPr>
          <p:nvPr>
            <p:ph idx="1"/>
          </p:nvPr>
        </p:nvSpPr>
        <p:spPr/>
        <p:txBody>
          <a:bodyPr>
            <a:normAutofit/>
          </a:bodyPr>
          <a:lstStyle/>
          <a:p>
            <a:r>
              <a:rPr lang="da-DK" dirty="0"/>
              <a:t>In 2016, US had </a:t>
            </a:r>
            <a:r>
              <a:rPr lang="da-DK" dirty="0" err="1"/>
              <a:t>highest</a:t>
            </a:r>
            <a:r>
              <a:rPr lang="da-DK" dirty="0"/>
              <a:t> </a:t>
            </a:r>
            <a:r>
              <a:rPr lang="da-DK" dirty="0" err="1"/>
              <a:t>prison</a:t>
            </a:r>
            <a:r>
              <a:rPr lang="da-DK" dirty="0"/>
              <a:t> population (2,121,600 </a:t>
            </a:r>
            <a:r>
              <a:rPr lang="da-DK" dirty="0" err="1"/>
              <a:t>adults</a:t>
            </a:r>
            <a:r>
              <a:rPr lang="da-DK" dirty="0"/>
              <a:t>) and </a:t>
            </a:r>
            <a:r>
              <a:rPr lang="da-DK" dirty="0" err="1"/>
              <a:t>highest</a:t>
            </a:r>
            <a:r>
              <a:rPr lang="da-DK" dirty="0"/>
              <a:t> </a:t>
            </a:r>
            <a:r>
              <a:rPr lang="da-DK" dirty="0" err="1"/>
              <a:t>incarceration</a:t>
            </a:r>
            <a:r>
              <a:rPr lang="da-DK" dirty="0"/>
              <a:t> rate in </a:t>
            </a:r>
            <a:r>
              <a:rPr lang="da-DK" dirty="0" err="1"/>
              <a:t>world</a:t>
            </a:r>
            <a:r>
              <a:rPr lang="da-DK" dirty="0"/>
              <a:t> (655 per 100,000 </a:t>
            </a:r>
            <a:r>
              <a:rPr lang="da-DK" dirty="0" err="1"/>
              <a:t>people</a:t>
            </a:r>
            <a:r>
              <a:rPr lang="da-DK" dirty="0"/>
              <a:t>) </a:t>
            </a:r>
          </a:p>
          <a:p>
            <a:r>
              <a:rPr lang="da-DK" dirty="0"/>
              <a:t>In 2022, ”</a:t>
            </a:r>
            <a:r>
              <a:rPr lang="da-DK" dirty="0" err="1"/>
              <a:t>Happiest</a:t>
            </a:r>
            <a:r>
              <a:rPr lang="da-DK" dirty="0"/>
              <a:t> </a:t>
            </a:r>
            <a:r>
              <a:rPr lang="da-DK" dirty="0" err="1"/>
              <a:t>countries</a:t>
            </a:r>
            <a:r>
              <a:rPr lang="da-DK" dirty="0"/>
              <a:t> in </a:t>
            </a:r>
            <a:r>
              <a:rPr lang="da-DK" dirty="0" err="1"/>
              <a:t>world</a:t>
            </a:r>
            <a:r>
              <a:rPr lang="da-DK" dirty="0"/>
              <a:t>”: US nr 19, Denmark nr 2</a:t>
            </a:r>
          </a:p>
          <a:p>
            <a:r>
              <a:rPr lang="da-DK" dirty="0" err="1"/>
              <a:t>Safest</a:t>
            </a:r>
            <a:r>
              <a:rPr lang="da-DK" dirty="0"/>
              <a:t> &amp; most peaceful </a:t>
            </a:r>
            <a:r>
              <a:rPr lang="da-DK" dirty="0" err="1"/>
              <a:t>countries</a:t>
            </a:r>
            <a:r>
              <a:rPr lang="da-DK" dirty="0"/>
              <a:t> in </a:t>
            </a:r>
            <a:r>
              <a:rPr lang="da-DK" dirty="0" err="1"/>
              <a:t>world</a:t>
            </a:r>
            <a:r>
              <a:rPr lang="da-DK" dirty="0"/>
              <a:t>, 2022: US </a:t>
            </a:r>
            <a:r>
              <a:rPr lang="da-DK" dirty="0" err="1"/>
              <a:t>ranked</a:t>
            </a:r>
            <a:r>
              <a:rPr lang="da-DK" dirty="0"/>
              <a:t> 129, Denmark 4</a:t>
            </a:r>
          </a:p>
          <a:p>
            <a:r>
              <a:rPr lang="da-DK" dirty="0" err="1"/>
              <a:t>Suicide</a:t>
            </a:r>
            <a:r>
              <a:rPr lang="da-DK" dirty="0"/>
              <a:t> rates 2019 per 100,000 population: US 14.4,  Denmark 7.6</a:t>
            </a:r>
          </a:p>
          <a:p>
            <a:pPr marL="0" indent="0">
              <a:buNone/>
            </a:pPr>
            <a:endParaRPr lang="da-DK" dirty="0"/>
          </a:p>
          <a:p>
            <a:endParaRPr lang="da-DK" dirty="0"/>
          </a:p>
        </p:txBody>
      </p:sp>
    </p:spTree>
    <p:extLst>
      <p:ext uri="{BB962C8B-B14F-4D97-AF65-F5344CB8AC3E}">
        <p14:creationId xmlns:p14="http://schemas.microsoft.com/office/powerpoint/2010/main" val="408120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dirty="0"/>
              <a:t>VALUES &amp; LEADERSHIP</a:t>
            </a:r>
            <a:br>
              <a:rPr lang="da-DK" dirty="0"/>
            </a:br>
            <a:r>
              <a:rPr lang="da-DK" u="sng" dirty="0" err="1"/>
              <a:t>Leadership</a:t>
            </a:r>
            <a:r>
              <a:rPr lang="da-DK" u="sng" dirty="0"/>
              <a:t>?</a:t>
            </a:r>
          </a:p>
        </p:txBody>
      </p:sp>
      <p:sp>
        <p:nvSpPr>
          <p:cNvPr id="3" name="Content Placeholder 2"/>
          <p:cNvSpPr>
            <a:spLocks noGrp="1"/>
          </p:cNvSpPr>
          <p:nvPr>
            <p:ph idx="1"/>
          </p:nvPr>
        </p:nvSpPr>
        <p:spPr/>
        <p:txBody>
          <a:bodyPr/>
          <a:lstStyle/>
          <a:p>
            <a:pPr lvl="0"/>
            <a:r>
              <a:rPr lang="en-US" dirty="0"/>
              <a:t>Not just management(control, coordination, planning)</a:t>
            </a:r>
            <a:endParaRPr lang="da-DK" b="1" dirty="0"/>
          </a:p>
          <a:p>
            <a:pPr lvl="0"/>
            <a:r>
              <a:rPr lang="en-US" dirty="0"/>
              <a:t>Values, Visions, Virtues and ‘</a:t>
            </a:r>
            <a:r>
              <a:rPr lang="en-US" dirty="0" err="1"/>
              <a:t>V’isdom</a:t>
            </a:r>
            <a:endParaRPr lang="da-DK" b="1" dirty="0"/>
          </a:p>
          <a:p>
            <a:pPr lvl="0"/>
            <a:r>
              <a:rPr lang="en-US" dirty="0"/>
              <a:t>One can lead an organization</a:t>
            </a:r>
            <a:endParaRPr lang="da-DK" b="1" dirty="0"/>
          </a:p>
          <a:p>
            <a:pPr lvl="0"/>
            <a:r>
              <a:rPr lang="en-US" dirty="0"/>
              <a:t>One can lead others</a:t>
            </a:r>
            <a:endParaRPr lang="da-DK" b="1" dirty="0"/>
          </a:p>
          <a:p>
            <a:pPr lvl="0"/>
            <a:r>
              <a:rPr lang="en-US" dirty="0"/>
              <a:t>And one </a:t>
            </a:r>
            <a:r>
              <a:rPr lang="en-US" i="1" dirty="0"/>
              <a:t>must </a:t>
            </a:r>
            <a:r>
              <a:rPr lang="en-US" dirty="0"/>
              <a:t>lead one’s self!</a:t>
            </a:r>
            <a:endParaRPr lang="da-DK" b="1" dirty="0"/>
          </a:p>
          <a:p>
            <a:pPr marL="0" lvl="0" indent="0">
              <a:buNone/>
            </a:pPr>
            <a:r>
              <a:rPr lang="en-US" dirty="0"/>
              <a:t>=&gt; Demands as to </a:t>
            </a:r>
            <a:r>
              <a:rPr lang="en-US" i="1" dirty="0"/>
              <a:t>Values</a:t>
            </a:r>
            <a:endParaRPr lang="da-DK" b="1" i="1" u="sng" dirty="0"/>
          </a:p>
          <a:p>
            <a:pPr marL="0" indent="0">
              <a:buNone/>
            </a:pPr>
            <a:endParaRPr lang="da-DK" dirty="0"/>
          </a:p>
        </p:txBody>
      </p:sp>
    </p:spTree>
    <p:extLst>
      <p:ext uri="{BB962C8B-B14F-4D97-AF65-F5344CB8AC3E}">
        <p14:creationId xmlns:p14="http://schemas.microsoft.com/office/powerpoint/2010/main" val="114219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dirty="0"/>
              <a:t>VALUES &amp; LEADERSHIP</a:t>
            </a:r>
            <a:br>
              <a:rPr lang="da-DK" dirty="0"/>
            </a:br>
            <a:r>
              <a:rPr lang="da-DK" u="sng" dirty="0"/>
              <a:t>Values?</a:t>
            </a:r>
          </a:p>
        </p:txBody>
      </p:sp>
      <p:sp>
        <p:nvSpPr>
          <p:cNvPr id="3" name="Content Placeholder 2"/>
          <p:cNvSpPr>
            <a:spLocks noGrp="1"/>
          </p:cNvSpPr>
          <p:nvPr>
            <p:ph idx="1"/>
          </p:nvPr>
        </p:nvSpPr>
        <p:spPr/>
        <p:txBody>
          <a:bodyPr>
            <a:normAutofit fontScale="92500" lnSpcReduction="10000"/>
          </a:bodyPr>
          <a:lstStyle/>
          <a:p>
            <a:r>
              <a:rPr lang="en-US" dirty="0"/>
              <a:t>Terminal goals – not just means to serve other goals</a:t>
            </a:r>
            <a:endParaRPr lang="da-DK" b="1" dirty="0"/>
          </a:p>
          <a:p>
            <a:r>
              <a:rPr lang="en-US" dirty="0"/>
              <a:t>Personal and organizational existential wonder:</a:t>
            </a:r>
          </a:p>
          <a:p>
            <a:pPr>
              <a:buFontTx/>
              <a:buChar char="-"/>
            </a:pPr>
            <a:r>
              <a:rPr lang="en-US" i="1" dirty="0"/>
              <a:t>What is a good life for me? For us? For others</a:t>
            </a:r>
            <a:r>
              <a:rPr lang="en-US" dirty="0"/>
              <a:t>? </a:t>
            </a:r>
          </a:p>
          <a:p>
            <a:pPr>
              <a:buFontTx/>
              <a:buChar char="-"/>
            </a:pPr>
            <a:r>
              <a:rPr lang="en-US" i="1" dirty="0"/>
              <a:t>Identity</a:t>
            </a:r>
            <a:r>
              <a:rPr lang="en-US" dirty="0"/>
              <a:t>: Who am I? / Who are we?</a:t>
            </a:r>
            <a:endParaRPr lang="da-DK" dirty="0"/>
          </a:p>
          <a:p>
            <a:pPr marL="0" indent="0">
              <a:buNone/>
            </a:pPr>
            <a:r>
              <a:rPr lang="en-US" dirty="0"/>
              <a:t>- </a:t>
            </a:r>
            <a:r>
              <a:rPr lang="en-US" i="1" dirty="0"/>
              <a:t>Purpose: </a:t>
            </a:r>
            <a:r>
              <a:rPr lang="en-US" dirty="0"/>
              <a:t>Why am I here? / Why are we here?</a:t>
            </a:r>
            <a:endParaRPr lang="da-DK" dirty="0"/>
          </a:p>
          <a:p>
            <a:pPr marL="0" indent="0">
              <a:buNone/>
            </a:pPr>
            <a:r>
              <a:rPr lang="en-US" i="1" dirty="0"/>
              <a:t>- Responsibility</a:t>
            </a:r>
            <a:r>
              <a:rPr lang="en-US" dirty="0"/>
              <a:t>: How well do I / We live up to our values? </a:t>
            </a:r>
            <a:endParaRPr lang="da-DK" dirty="0"/>
          </a:p>
          <a:p>
            <a:r>
              <a:rPr lang="en-US" u="sng" dirty="0"/>
              <a:t>Shared Values</a:t>
            </a:r>
            <a:r>
              <a:rPr lang="en-US" dirty="0"/>
              <a:t>: Criteria used by an organization and its stakeholders to reflect on Identity, Legitimacy and Success</a:t>
            </a:r>
            <a:endParaRPr lang="da-DK" b="1" dirty="0"/>
          </a:p>
          <a:p>
            <a:endParaRPr lang="da-DK" dirty="0"/>
          </a:p>
        </p:txBody>
      </p:sp>
    </p:spTree>
    <p:extLst>
      <p:ext uri="{BB962C8B-B14F-4D97-AF65-F5344CB8AC3E}">
        <p14:creationId xmlns:p14="http://schemas.microsoft.com/office/powerpoint/2010/main" val="390718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dirty="0" err="1"/>
              <a:t>Why</a:t>
            </a:r>
            <a:r>
              <a:rPr lang="da-DK" dirty="0"/>
              <a:t> Values in </a:t>
            </a:r>
            <a:r>
              <a:rPr lang="da-DK" dirty="0" err="1"/>
              <a:t>Leadership</a:t>
            </a:r>
            <a:r>
              <a:rPr lang="da-DK"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i="1" dirty="0"/>
              <a:t>PHILOSOPHICALLY SPEAKING:  </a:t>
            </a:r>
            <a:r>
              <a:rPr lang="en-US" dirty="0"/>
              <a:t>BECAUSE WE OTHERWISE LACK THE BASIS FOR </a:t>
            </a:r>
            <a:endParaRPr lang="da-DK" b="1" dirty="0"/>
          </a:p>
          <a:p>
            <a:pPr marL="0" indent="0">
              <a:buNone/>
            </a:pPr>
            <a:r>
              <a:rPr lang="en-US" dirty="0"/>
              <a:t>		OBSERVING</a:t>
            </a:r>
            <a:endParaRPr lang="da-DK" b="1" dirty="0"/>
          </a:p>
          <a:p>
            <a:pPr marL="0" indent="0">
              <a:buNone/>
            </a:pPr>
            <a:r>
              <a:rPr lang="en-US" dirty="0"/>
              <a:t>		DESCRIBING</a:t>
            </a:r>
            <a:endParaRPr lang="da-DK" b="1" dirty="0"/>
          </a:p>
          <a:p>
            <a:pPr marL="0" indent="0">
              <a:buNone/>
            </a:pPr>
            <a:r>
              <a:rPr lang="en-US" dirty="0"/>
              <a:t>		MEASURING AND</a:t>
            </a:r>
            <a:endParaRPr lang="da-DK" b="1" dirty="0"/>
          </a:p>
          <a:p>
            <a:pPr marL="0" indent="0">
              <a:buNone/>
            </a:pPr>
            <a:r>
              <a:rPr lang="en-US" dirty="0"/>
              <a:t>		EVALUATING</a:t>
            </a:r>
            <a:endParaRPr lang="da-DK" b="1" dirty="0"/>
          </a:p>
          <a:p>
            <a:pPr marL="0" indent="0">
              <a:buNone/>
            </a:pPr>
            <a:r>
              <a:rPr lang="en-US" dirty="0"/>
              <a:t>CORPORATE IDENTITY, BEHAVIOR AND SUCCESS</a:t>
            </a:r>
            <a:endParaRPr lang="da-DK" b="1" dirty="0"/>
          </a:p>
          <a:p>
            <a:pPr marL="0" indent="0">
              <a:buNone/>
            </a:pPr>
            <a:r>
              <a:rPr lang="en-US" i="1" dirty="0"/>
              <a:t> </a:t>
            </a:r>
            <a:endParaRPr lang="da-DK" b="1" dirty="0"/>
          </a:p>
          <a:p>
            <a:pPr marL="0" indent="0">
              <a:buNone/>
            </a:pPr>
            <a:r>
              <a:rPr lang="en-US" i="1" dirty="0"/>
              <a:t>PRACTICALLY </a:t>
            </a:r>
            <a:r>
              <a:rPr lang="en-US" dirty="0"/>
              <a:t>SPEAKING:  “THIS REPORT IS ALL ABOUT VALUES AND HOW WE PUT THEM INTO ACTION. WHEN MAKING DECISIONS, WE HAVE TO CONSTANTLY ASK OURSELVES: ‘IS THIS THE RIGHT THING TO DO?’ WITHOUT VALUES, YOU CAN NEVER KNOW WHAT IS RIGHT OR WRONG FOR YOU.”</a:t>
            </a:r>
            <a:endParaRPr lang="da-DK" b="1" dirty="0"/>
          </a:p>
          <a:p>
            <a:pPr marL="0" indent="0">
              <a:buNone/>
            </a:pPr>
            <a:r>
              <a:rPr lang="en-US" dirty="0"/>
              <a:t>(</a:t>
            </a:r>
            <a:r>
              <a:rPr lang="en-US" i="1" dirty="0"/>
              <a:t>PUTTING VALUES INTO ACTION: ENVIRONMENTAL AND SOCIAL REPORT</a:t>
            </a:r>
            <a:r>
              <a:rPr lang="en-US" dirty="0"/>
              <a:t>, NOVO NORDISK)</a:t>
            </a:r>
            <a:endParaRPr lang="da-DK" b="1" dirty="0"/>
          </a:p>
          <a:p>
            <a:endParaRPr lang="da-DK" dirty="0"/>
          </a:p>
        </p:txBody>
      </p:sp>
    </p:spTree>
    <p:extLst>
      <p:ext uri="{BB962C8B-B14F-4D97-AF65-F5344CB8AC3E}">
        <p14:creationId xmlns:p14="http://schemas.microsoft.com/office/powerpoint/2010/main" val="544005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Why Values-based Leadership?</a:t>
            </a:r>
            <a:br>
              <a:rPr lang="da-DK" sz="4000" dirty="0"/>
            </a:br>
            <a:endParaRPr lang="da-DK" sz="4000" dirty="0"/>
          </a:p>
        </p:txBody>
      </p:sp>
      <p:sp>
        <p:nvSpPr>
          <p:cNvPr id="3" name="Content Placeholder 2"/>
          <p:cNvSpPr>
            <a:spLocks noGrp="1"/>
          </p:cNvSpPr>
          <p:nvPr>
            <p:ph idx="1"/>
          </p:nvPr>
        </p:nvSpPr>
        <p:spPr/>
        <p:txBody>
          <a:bodyPr>
            <a:normAutofit fontScale="92500" lnSpcReduction="10000"/>
          </a:bodyPr>
          <a:lstStyle/>
          <a:p>
            <a:pPr lvl="0"/>
            <a:r>
              <a:rPr lang="en-US" dirty="0"/>
              <a:t>Power is becoming powerless in democratic </a:t>
            </a:r>
            <a:r>
              <a:rPr lang="en-US" dirty="0" err="1"/>
              <a:t>socieities</a:t>
            </a:r>
            <a:r>
              <a:rPr lang="en-US" dirty="0"/>
              <a:t> with flat organizations</a:t>
            </a:r>
          </a:p>
          <a:p>
            <a:pPr lvl="0"/>
            <a:r>
              <a:rPr lang="en-US" dirty="0"/>
              <a:t>Leaders are loosing contact with reality in large and complex organizations</a:t>
            </a:r>
          </a:p>
          <a:p>
            <a:pPr lvl="0"/>
            <a:r>
              <a:rPr lang="en-US" dirty="0"/>
              <a:t>The language of money is too poor</a:t>
            </a:r>
            <a:endParaRPr lang="da-DK" b="1" dirty="0"/>
          </a:p>
          <a:p>
            <a:pPr lvl="0"/>
            <a:r>
              <a:rPr lang="en-US" dirty="0"/>
              <a:t>To attract and hold creative, productive, motivated and loyal employees</a:t>
            </a:r>
          </a:p>
          <a:p>
            <a:pPr lvl="0"/>
            <a:r>
              <a:rPr lang="en-US" dirty="0"/>
              <a:t>To develop corporate identity</a:t>
            </a:r>
            <a:endParaRPr lang="da-DK" b="1" dirty="0"/>
          </a:p>
          <a:p>
            <a:pPr lvl="0"/>
            <a:r>
              <a:rPr lang="en-US" dirty="0"/>
              <a:t>A basis for Corporate Social Responsibility</a:t>
            </a:r>
            <a:endParaRPr lang="da-DK" b="1" dirty="0"/>
          </a:p>
          <a:p>
            <a:r>
              <a:rPr lang="da-DK" dirty="0"/>
              <a:t>It </a:t>
            </a:r>
            <a:r>
              <a:rPr lang="da-DK" dirty="0" err="1"/>
              <a:t>pays</a:t>
            </a:r>
            <a:r>
              <a:rPr lang="da-DK" dirty="0"/>
              <a:t>!!</a:t>
            </a:r>
          </a:p>
        </p:txBody>
      </p:sp>
    </p:spTree>
    <p:extLst>
      <p:ext uri="{BB962C8B-B14F-4D97-AF65-F5344CB8AC3E}">
        <p14:creationId xmlns:p14="http://schemas.microsoft.com/office/powerpoint/2010/main" val="56171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demands on leaders from values-based leadership:</a:t>
            </a:r>
            <a:endParaRPr lang="da-DK" dirty="0"/>
          </a:p>
        </p:txBody>
      </p:sp>
      <p:sp>
        <p:nvSpPr>
          <p:cNvPr id="3" name="Content Placeholder 2"/>
          <p:cNvSpPr>
            <a:spLocks noGrp="1"/>
          </p:cNvSpPr>
          <p:nvPr>
            <p:ph idx="1"/>
          </p:nvPr>
        </p:nvSpPr>
        <p:spPr/>
        <p:txBody>
          <a:bodyPr/>
          <a:lstStyle/>
          <a:p>
            <a:pPr lvl="0"/>
            <a:r>
              <a:rPr lang="en-US" dirty="0"/>
              <a:t>To lead </a:t>
            </a:r>
            <a:r>
              <a:rPr lang="en-US" i="1" dirty="0"/>
              <a:t>AND to serve in flatter organizations</a:t>
            </a:r>
            <a:endParaRPr lang="da-DK" b="1" dirty="0"/>
          </a:p>
          <a:p>
            <a:pPr lvl="0"/>
            <a:r>
              <a:rPr lang="en-US" dirty="0"/>
              <a:t>Sensitivity and Empathy</a:t>
            </a:r>
            <a:endParaRPr lang="da-DK" b="1" dirty="0"/>
          </a:p>
          <a:p>
            <a:pPr lvl="0"/>
            <a:r>
              <a:rPr lang="en-US" dirty="0"/>
              <a:t>To inspire, Engage and Facilitate</a:t>
            </a:r>
            <a:endParaRPr lang="da-DK" b="1" dirty="0"/>
          </a:p>
          <a:p>
            <a:pPr lvl="0"/>
            <a:r>
              <a:rPr lang="en-US" dirty="0"/>
              <a:t>Dialog – Not just communication</a:t>
            </a:r>
            <a:endParaRPr lang="da-DK" b="1" dirty="0"/>
          </a:p>
          <a:p>
            <a:pPr lvl="0"/>
            <a:r>
              <a:rPr lang="en-US" dirty="0"/>
              <a:t>Integrity (harmony between thoughts, words and deeds)</a:t>
            </a:r>
            <a:endParaRPr lang="da-DK" b="1" dirty="0"/>
          </a:p>
        </p:txBody>
      </p:sp>
    </p:spTree>
    <p:extLst>
      <p:ext uri="{BB962C8B-B14F-4D97-AF65-F5344CB8AC3E}">
        <p14:creationId xmlns:p14="http://schemas.microsoft.com/office/powerpoint/2010/main" val="425065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SPIRITUALITY &amp; LEADERSHIP</a:t>
            </a:r>
            <a:br>
              <a:rPr lang="da-DK" sz="4000" dirty="0"/>
            </a:br>
            <a:r>
              <a:rPr lang="da-DK" sz="4000" u="sng" dirty="0" err="1"/>
              <a:t>Spirituality</a:t>
            </a:r>
            <a:r>
              <a:rPr lang="da-DK" sz="4000" u="sng" dirty="0"/>
              <a:t>?</a:t>
            </a:r>
          </a:p>
        </p:txBody>
      </p:sp>
      <p:sp>
        <p:nvSpPr>
          <p:cNvPr id="3" name="Content Placeholder 2"/>
          <p:cNvSpPr>
            <a:spLocks noGrp="1"/>
          </p:cNvSpPr>
          <p:nvPr>
            <p:ph idx="1"/>
          </p:nvPr>
        </p:nvSpPr>
        <p:spPr/>
        <p:txBody>
          <a:bodyPr>
            <a:normAutofit/>
          </a:bodyPr>
          <a:lstStyle/>
          <a:p>
            <a:pPr lvl="0"/>
            <a:r>
              <a:rPr lang="en-US" dirty="0"/>
              <a:t>“Tapping into a deeper meaning of life that transcends our physical existence”</a:t>
            </a:r>
            <a:endParaRPr lang="da-DK" dirty="0"/>
          </a:p>
          <a:p>
            <a:pPr lvl="0"/>
            <a:r>
              <a:rPr lang="en-US" dirty="0"/>
              <a:t>“Being fully conscious of the source of creation and living from that awareness”</a:t>
            </a:r>
            <a:endParaRPr lang="da-DK" dirty="0"/>
          </a:p>
          <a:p>
            <a:pPr lvl="0"/>
            <a:r>
              <a:rPr lang="en-US" dirty="0"/>
              <a:t>“Inquiring into the nature of one’s true self”</a:t>
            </a:r>
            <a:endParaRPr lang="da-DK" dirty="0"/>
          </a:p>
          <a:p>
            <a:pPr lvl="0"/>
            <a:r>
              <a:rPr lang="en-US" dirty="0"/>
              <a:t>“Living in harmony with the essential nature and inter-connectedness of all creation”</a:t>
            </a:r>
            <a:endParaRPr lang="da-DK" dirty="0"/>
          </a:p>
          <a:p>
            <a:pPr lvl="0"/>
            <a:r>
              <a:rPr lang="en-US" dirty="0"/>
              <a:t>“Experiencing oneness with divinity”</a:t>
            </a:r>
            <a:endParaRPr lang="da-DK" dirty="0"/>
          </a:p>
          <a:p>
            <a:pPr marL="0" indent="0">
              <a:buNone/>
            </a:pPr>
            <a:r>
              <a:rPr lang="en-US" sz="1800" dirty="0"/>
              <a:t>(Pruzan, P. and Pruzan Mikkelsen, K. </a:t>
            </a:r>
            <a:r>
              <a:rPr lang="en-US" sz="1800" i="1" dirty="0"/>
              <a:t>Spiritual-based Leadership in Business</a:t>
            </a:r>
            <a:r>
              <a:rPr lang="en-US" sz="1800" dirty="0"/>
              <a:t>)</a:t>
            </a:r>
            <a:endParaRPr lang="da-DK" sz="1800" dirty="0"/>
          </a:p>
          <a:p>
            <a:endParaRPr lang="da-DK" dirty="0"/>
          </a:p>
        </p:txBody>
      </p:sp>
    </p:spTree>
    <p:extLst>
      <p:ext uri="{BB962C8B-B14F-4D97-AF65-F5344CB8AC3E}">
        <p14:creationId xmlns:p14="http://schemas.microsoft.com/office/powerpoint/2010/main" val="30981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da-DK" u="sng" dirty="0" err="1"/>
              <a:t>Spirituality</a:t>
            </a:r>
            <a:endParaRPr lang="da-DK" dirty="0"/>
          </a:p>
        </p:txBody>
      </p:sp>
      <p:sp>
        <p:nvSpPr>
          <p:cNvPr id="3" name="Content Placeholder 2"/>
          <p:cNvSpPr>
            <a:spLocks noGrp="1"/>
          </p:cNvSpPr>
          <p:nvPr>
            <p:ph idx="1"/>
          </p:nvPr>
        </p:nvSpPr>
        <p:spPr/>
        <p:txBody>
          <a:bodyPr>
            <a:normAutofit fontScale="47500" lnSpcReduction="20000"/>
          </a:bodyPr>
          <a:lstStyle/>
          <a:p>
            <a:pPr marL="0" indent="0">
              <a:buNone/>
            </a:pPr>
            <a:r>
              <a:rPr lang="en-US" dirty="0"/>
              <a:t>“</a:t>
            </a:r>
            <a:r>
              <a:rPr lang="en-US" sz="4400" cap="small" dirty="0"/>
              <a:t>The seed of God is in us.  Given an intelligent and hardworking farmer, it will thrive and grow up to God, whose seed it is, and accordingly its fruits will be God-nature.  Pear seeds grow into pear trees, nut seeds into nut trees, and God-seeds into God.”</a:t>
            </a:r>
            <a:r>
              <a:rPr lang="en-US" sz="4400" dirty="0"/>
              <a:t>  </a:t>
            </a:r>
            <a:endParaRPr lang="da-DK" sz="4400" dirty="0"/>
          </a:p>
          <a:p>
            <a:pPr marL="0" indent="0">
              <a:buNone/>
            </a:pPr>
            <a:r>
              <a:rPr lang="en-US" sz="2600" dirty="0"/>
              <a:t>(Meister Eckhart)</a:t>
            </a:r>
            <a:r>
              <a:rPr lang="en-US" sz="3200" cap="small" dirty="0"/>
              <a:t> </a:t>
            </a:r>
            <a:endParaRPr lang="da-DK" sz="3200" dirty="0"/>
          </a:p>
          <a:p>
            <a:pPr marL="0" indent="0">
              <a:buNone/>
            </a:pPr>
            <a:endParaRPr lang="en-US" cap="small" dirty="0"/>
          </a:p>
          <a:p>
            <a:pPr marL="0" indent="0">
              <a:buNone/>
            </a:pPr>
            <a:r>
              <a:rPr lang="en-US" sz="4200" cap="small" dirty="0"/>
              <a:t>“We are all spiritual beings, composed of minds, bodies and a spiritual side. To unleash the whole capability of the individual – mind, body and spirit – gives enormous power to the organization. It truly empowers members of the organization to devote their entire beings to the ultimate purpose for which the organization exists, which is to serve others”  </a:t>
            </a:r>
            <a:endParaRPr lang="da-DK" sz="4200" dirty="0"/>
          </a:p>
          <a:p>
            <a:pPr marL="0" indent="0">
              <a:buNone/>
            </a:pPr>
            <a:r>
              <a:rPr lang="en-US" sz="2300" cap="small" dirty="0"/>
              <a:t>(William George, Chairman of </a:t>
            </a:r>
            <a:r>
              <a:rPr lang="en-US" sz="2300" cap="small" dirty="0" err="1"/>
              <a:t>Medtronics</a:t>
            </a:r>
            <a:r>
              <a:rPr lang="en-US" sz="2300" cap="small" dirty="0"/>
              <a:t>)</a:t>
            </a:r>
          </a:p>
          <a:p>
            <a:pPr marL="0" indent="0">
              <a:buNone/>
            </a:pPr>
            <a:endParaRPr lang="en-US" sz="2300" cap="small" dirty="0"/>
          </a:p>
          <a:p>
            <a:pPr marL="0" indent="0">
              <a:buNone/>
            </a:pPr>
            <a:r>
              <a:rPr lang="en-US" sz="4200" cap="small" dirty="0"/>
              <a:t>=&gt; </a:t>
            </a:r>
            <a:r>
              <a:rPr lang="en-US" sz="4200" i="1" dirty="0"/>
              <a:t>THE WORKPLACE IS AN ARENA FOR SPIRITUAL GROWTH AND SERVICE TO OTHERS</a:t>
            </a:r>
            <a:endParaRPr lang="da-DK" sz="4200" i="1" dirty="0"/>
          </a:p>
          <a:p>
            <a:pPr marL="0" indent="0">
              <a:buNone/>
            </a:pPr>
            <a:br>
              <a:rPr lang="da-DK" u="sng" dirty="0"/>
            </a:br>
            <a:endParaRPr lang="da-DK" dirty="0"/>
          </a:p>
        </p:txBody>
      </p:sp>
    </p:spTree>
    <p:extLst>
      <p:ext uri="{BB962C8B-B14F-4D97-AF65-F5344CB8AC3E}">
        <p14:creationId xmlns:p14="http://schemas.microsoft.com/office/powerpoint/2010/main" val="34986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da-DK" u="sng" dirty="0" err="1"/>
              <a:t>Spirituality</a:t>
            </a:r>
            <a:br>
              <a:rPr lang="da-DK" u="sng"/>
            </a:br>
            <a:r>
              <a:rPr lang="en-US" sz="3600" b="1"/>
              <a:t>Personal </a:t>
            </a:r>
            <a:r>
              <a:rPr lang="en-US" sz="3600" b="1" dirty="0"/>
              <a:t>&amp; Organizational-Existential Questions</a:t>
            </a:r>
            <a:br>
              <a:rPr lang="da-DK" sz="3600" b="1" dirty="0"/>
            </a:br>
            <a:endParaRPr lang="da-DK" sz="3600" dirty="0"/>
          </a:p>
        </p:txBody>
      </p:sp>
      <p:sp>
        <p:nvSpPr>
          <p:cNvPr id="3" name="Content Placeholder 2"/>
          <p:cNvSpPr>
            <a:spLocks noGrp="1"/>
          </p:cNvSpPr>
          <p:nvPr>
            <p:ph idx="1"/>
          </p:nvPr>
        </p:nvSpPr>
        <p:spPr/>
        <p:txBody>
          <a:bodyPr>
            <a:normAutofit/>
          </a:bodyPr>
          <a:lstStyle/>
          <a:p>
            <a:r>
              <a:rPr lang="en-US" i="1" dirty="0"/>
              <a:t>IDENTITY</a:t>
            </a:r>
            <a:r>
              <a:rPr lang="en-US" dirty="0"/>
              <a:t>: Who am I?/ Who are we?</a:t>
            </a:r>
            <a:endParaRPr lang="da-DK" dirty="0"/>
          </a:p>
          <a:p>
            <a:r>
              <a:rPr lang="en-US" i="1" dirty="0"/>
              <a:t>PURPOSE</a:t>
            </a:r>
            <a:r>
              <a:rPr lang="en-US" dirty="0"/>
              <a:t>: Why am I here? / Why are we here?</a:t>
            </a:r>
            <a:endParaRPr lang="da-DK" dirty="0"/>
          </a:p>
          <a:p>
            <a:r>
              <a:rPr lang="en-US" i="1" dirty="0"/>
              <a:t>MEANING</a:t>
            </a:r>
            <a:r>
              <a:rPr lang="en-US" dirty="0"/>
              <a:t>: What is a good life for me? For us? For  others? </a:t>
            </a:r>
          </a:p>
          <a:p>
            <a:r>
              <a:rPr lang="en-US" i="1" dirty="0"/>
              <a:t>RESPONSIBILITY</a:t>
            </a:r>
            <a:r>
              <a:rPr lang="en-US" dirty="0"/>
              <a:t>: Why am I / are we responsible to others? </a:t>
            </a:r>
            <a:endParaRPr lang="da-DK" dirty="0"/>
          </a:p>
          <a:p>
            <a:endParaRPr lang="da-DK" dirty="0"/>
          </a:p>
        </p:txBody>
      </p:sp>
    </p:spTree>
    <p:extLst>
      <p:ext uri="{BB962C8B-B14F-4D97-AF65-F5344CB8AC3E}">
        <p14:creationId xmlns:p14="http://schemas.microsoft.com/office/powerpoint/2010/main" val="414988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39208"/>
          </a:xfrm>
        </p:spPr>
        <p:txBody>
          <a:bodyPr>
            <a:normAutofit fontScale="90000"/>
          </a:bodyPr>
          <a:lstStyle/>
          <a:p>
            <a:pPr algn="ctr"/>
            <a:r>
              <a:rPr lang="en-US" sz="3100" b="1" u="sng" dirty="0"/>
              <a:t>Some Closing Questions on Values, Spirituality and Leadership</a:t>
            </a:r>
            <a:br>
              <a:rPr lang="da-DK" b="1" dirty="0"/>
            </a:br>
            <a:endParaRPr lang="da-DK" dirty="0"/>
          </a:p>
        </p:txBody>
      </p:sp>
      <p:sp>
        <p:nvSpPr>
          <p:cNvPr id="3" name="Content Placeholder 2"/>
          <p:cNvSpPr>
            <a:spLocks noGrp="1"/>
          </p:cNvSpPr>
          <p:nvPr>
            <p:ph idx="1"/>
          </p:nvPr>
        </p:nvSpPr>
        <p:spPr>
          <a:xfrm>
            <a:off x="628650" y="1317523"/>
            <a:ext cx="7886700" cy="4859440"/>
          </a:xfrm>
        </p:spPr>
        <p:txBody>
          <a:bodyPr>
            <a:normAutofit fontScale="92500" lnSpcReduction="20000"/>
          </a:bodyPr>
          <a:lstStyle/>
          <a:p>
            <a:r>
              <a:rPr lang="en-US" dirty="0"/>
              <a:t>Where do the values come from in Values-based Leadership? </a:t>
            </a:r>
            <a:endParaRPr lang="da-DK" dirty="0"/>
          </a:p>
          <a:p>
            <a:r>
              <a:rPr lang="en-US" dirty="0"/>
              <a:t>Whose values are they? </a:t>
            </a:r>
            <a:endParaRPr lang="da-DK" dirty="0"/>
          </a:p>
          <a:p>
            <a:r>
              <a:rPr lang="en-US" dirty="0"/>
              <a:t>What is the relationship between my personal values and corporate values? </a:t>
            </a:r>
            <a:endParaRPr lang="da-DK" dirty="0"/>
          </a:p>
          <a:p>
            <a:r>
              <a:rPr lang="en-US" dirty="0"/>
              <a:t>What is the source of responsibility in CSR, Corporate Social Responsibility</a:t>
            </a:r>
            <a:r>
              <a:rPr lang="en-US" i="1" dirty="0"/>
              <a:t>?</a:t>
            </a:r>
            <a:endParaRPr lang="da-DK" dirty="0"/>
          </a:p>
          <a:p>
            <a:r>
              <a:rPr lang="en-US" dirty="0"/>
              <a:t>What is success? </a:t>
            </a:r>
            <a:endParaRPr lang="da-DK" dirty="0"/>
          </a:p>
          <a:p>
            <a:r>
              <a:rPr lang="en-US" dirty="0"/>
              <a:t>Are Values, Ethics, Sustainability and </a:t>
            </a:r>
            <a:r>
              <a:rPr lang="en-US" dirty="0" err="1"/>
              <a:t>Repsonsibility</a:t>
            </a:r>
            <a:r>
              <a:rPr lang="en-US" dirty="0"/>
              <a:t> simply instruments – is the “Business of business simply business”?   …</a:t>
            </a:r>
          </a:p>
          <a:p>
            <a:r>
              <a:rPr lang="en-US" dirty="0"/>
              <a:t>Or is it to grow “God seeds into God” and to “Serve others"?</a:t>
            </a:r>
            <a:endParaRPr lang="da-DK" dirty="0"/>
          </a:p>
          <a:p>
            <a:endParaRPr lang="da-DK" dirty="0"/>
          </a:p>
        </p:txBody>
      </p:sp>
    </p:spTree>
    <p:extLst>
      <p:ext uri="{BB962C8B-B14F-4D97-AF65-F5344CB8AC3E}">
        <p14:creationId xmlns:p14="http://schemas.microsoft.com/office/powerpoint/2010/main" val="4027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1520</TotalTime>
  <Words>990</Words>
  <Application>Microsoft Office PowerPoint</Application>
  <PresentationFormat>On-screen Show (4:3)</PresentationFormat>
  <Paragraphs>86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Values &amp; Spirituality in Leadership </vt:lpstr>
      <vt:lpstr>Warming up – Questions as to Companies</vt:lpstr>
      <vt:lpstr>Warming up: Development in God’s –and the Free Market’s Own Country; 2021</vt:lpstr>
      <vt:lpstr>Warming up (continued)</vt:lpstr>
      <vt:lpstr>VALUES &amp; LEADERSHIP Leadership?</vt:lpstr>
      <vt:lpstr>VALUES &amp; LEADERSHIP Values?</vt:lpstr>
      <vt:lpstr>Why Values in Leadership?</vt:lpstr>
      <vt:lpstr>Why Values-based Leadership? </vt:lpstr>
      <vt:lpstr>New demands on leaders from values-based leadership:</vt:lpstr>
      <vt:lpstr>SPIRITUALITY &amp; LEADERSHIP Spirituality?</vt:lpstr>
      <vt:lpstr>Spirituality</vt:lpstr>
      <vt:lpstr>Spirituality Personal &amp; Organizational-Existential Questions </vt:lpstr>
      <vt:lpstr>Some Closing Questions on Values, Spirituality and Leadership </vt:lpstr>
    </vt:vector>
  </TitlesOfParts>
  <Company>CBS - Copenhagen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Values &amp; Spirituality in Leadership</dc:title>
  <dc:creator>Peter Pruzan</dc:creator>
  <cp:lastModifiedBy>HP</cp:lastModifiedBy>
  <cp:revision>36</cp:revision>
  <dcterms:created xsi:type="dcterms:W3CDTF">2023-03-25T13:05:34Z</dcterms:created>
  <dcterms:modified xsi:type="dcterms:W3CDTF">2023-08-16T06:08:30Z</dcterms:modified>
</cp:coreProperties>
</file>